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56" r:id="rId5"/>
    <p:sldId id="270" r:id="rId6"/>
    <p:sldId id="257" r:id="rId7"/>
    <p:sldId id="258" r:id="rId8"/>
    <p:sldId id="263" r:id="rId9"/>
    <p:sldId id="259" r:id="rId10"/>
    <p:sldId id="271" r:id="rId11"/>
    <p:sldId id="268" r:id="rId12"/>
    <p:sldId id="264" r:id="rId13"/>
    <p:sldId id="269" r:id="rId14"/>
    <p:sldId id="260" r:id="rId15"/>
    <p:sldId id="272" r:id="rId16"/>
    <p:sldId id="265" r:id="rId17"/>
    <p:sldId id="266" r:id="rId18"/>
    <p:sldId id="261" r:id="rId19"/>
    <p:sldId id="267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656" autoAdjust="0"/>
  </p:normalViewPr>
  <p:slideViewPr>
    <p:cSldViewPr snapToGrid="0">
      <p:cViewPr varScale="1">
        <p:scale>
          <a:sx n="74" d="100"/>
          <a:sy n="74" d="100"/>
        </p:scale>
        <p:origin x="101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57EF9-D81C-4ABE-B5A6-C28B99DD4AF3}" type="datetimeFigureOut">
              <a:rPr lang="en-GB" smtClean="0"/>
              <a:t>11-08-2021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9238C-D8C8-48CA-B768-CF8B484677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036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Pascal Meier on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Unsplash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9238C-D8C8-48CA-B768-CF8B484677A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527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Source:</a:t>
            </a:r>
            <a:r>
              <a:rPr lang="en-GB" baseline="0" dirty="0" smtClean="0"/>
              <a:t> </a:t>
            </a:r>
          </a:p>
          <a:p>
            <a:r>
              <a:rPr lang="en-GB" baseline="0" dirty="0" smtClean="0"/>
              <a:t>EUROCONTROL (2018). Challenges of Growth.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CDC on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Unsplash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9238C-D8C8-48CA-B768-CF8B484677A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409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Chris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Liverani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Unsplash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9238C-D8C8-48CA-B768-CF8B484677A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374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Markus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Spiske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Unsplash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9238C-D8C8-48CA-B768-CF8B484677A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848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0A1E3-C516-4B2B-9F79-02B90E8FE7C8}" type="datetimeFigureOut">
              <a:rPr lang="en-GB" smtClean="0"/>
              <a:t>11-08-2021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4370-7367-44E0-844F-4145B643CE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6298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0A1E3-C516-4B2B-9F79-02B90E8FE7C8}" type="datetimeFigureOut">
              <a:rPr lang="en-GB" smtClean="0"/>
              <a:t>11-08-2021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4370-7367-44E0-844F-4145B643CE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443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0A1E3-C516-4B2B-9F79-02B90E8FE7C8}" type="datetimeFigureOut">
              <a:rPr lang="en-GB" smtClean="0"/>
              <a:t>11-08-2021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4370-7367-44E0-844F-4145B643CE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533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0A1E3-C516-4B2B-9F79-02B90E8FE7C8}" type="datetimeFigureOut">
              <a:rPr lang="en-GB" smtClean="0"/>
              <a:t>11-08-2021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4370-7367-44E0-844F-4145B643CE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27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0A1E3-C516-4B2B-9F79-02B90E8FE7C8}" type="datetimeFigureOut">
              <a:rPr lang="en-GB" smtClean="0"/>
              <a:t>11-08-2021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4370-7367-44E0-844F-4145B643CE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731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0A1E3-C516-4B2B-9F79-02B90E8FE7C8}" type="datetimeFigureOut">
              <a:rPr lang="en-GB" smtClean="0"/>
              <a:t>11-08-2021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4370-7367-44E0-844F-4145B643CE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118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0A1E3-C516-4B2B-9F79-02B90E8FE7C8}" type="datetimeFigureOut">
              <a:rPr lang="en-GB" smtClean="0"/>
              <a:t>11-08-2021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4370-7367-44E0-844F-4145B643CE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921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0A1E3-C516-4B2B-9F79-02B90E8FE7C8}" type="datetimeFigureOut">
              <a:rPr lang="en-GB" smtClean="0"/>
              <a:t>11-08-2021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4370-7367-44E0-844F-4145B643CE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438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0A1E3-C516-4B2B-9F79-02B90E8FE7C8}" type="datetimeFigureOut">
              <a:rPr lang="en-GB" smtClean="0"/>
              <a:t>11-08-2021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4370-7367-44E0-844F-4145B643CE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02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0A1E3-C516-4B2B-9F79-02B90E8FE7C8}" type="datetimeFigureOut">
              <a:rPr lang="en-GB" smtClean="0"/>
              <a:t>11-08-2021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4370-7367-44E0-844F-4145B643CE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478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0A1E3-C516-4B2B-9F79-02B90E8FE7C8}" type="datetimeFigureOut">
              <a:rPr lang="en-GB" smtClean="0"/>
              <a:t>11-08-2021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4370-7367-44E0-844F-4145B643CE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067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0A1E3-C516-4B2B-9F79-02B90E8FE7C8}" type="datetimeFigureOut">
              <a:rPr lang="en-GB" smtClean="0"/>
              <a:t>11-08-2021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E4370-7367-44E0-844F-4145B643CE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013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zenodo.org/record/5092947#.YRO5s4gzaMo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7152" y="273812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Assessing the Global COVID-19 Impact on Air Transport with Open Data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67840" y="5125720"/>
            <a:ext cx="8973312" cy="1261872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GB" sz="2000" dirty="0">
                <a:solidFill>
                  <a:schemeClr val="bg1"/>
                </a:solidFill>
              </a:rPr>
              <a:t>Rainer </a:t>
            </a:r>
            <a:r>
              <a:rPr lang="en-GB" sz="2000" dirty="0" err="1" smtClean="0">
                <a:solidFill>
                  <a:schemeClr val="bg1"/>
                </a:solidFill>
              </a:rPr>
              <a:t>Koelle</a:t>
            </a:r>
            <a:endParaRPr lang="en-GB" sz="2000" dirty="0" smtClean="0">
              <a:solidFill>
                <a:schemeClr val="bg1"/>
              </a:solidFill>
            </a:endParaRPr>
          </a:p>
          <a:p>
            <a:pPr algn="r">
              <a:lnSpc>
                <a:spcPct val="100000"/>
              </a:lnSpc>
            </a:pPr>
            <a:r>
              <a:rPr lang="en-GB" sz="2000" dirty="0" smtClean="0">
                <a:solidFill>
                  <a:schemeClr val="bg1"/>
                </a:solidFill>
              </a:rPr>
              <a:t>Fabio L. C. Barbosa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 </a:t>
            </a:r>
          </a:p>
        </p:txBody>
      </p:sp>
      <p:pic>
        <p:nvPicPr>
          <p:cNvPr id="1026" name="Picture 2" descr="https://2021.dasconline.org/wp-content/uploads/sites/7/2021/05/dasc2021-logo_white-768x26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86" y="5964302"/>
            <a:ext cx="2629732" cy="89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88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METHOD/MATERIALS 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However, an evident question arises from this approach: what is the proper threshold for the service to be considered disrupted?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Measuring resilience (alternative approach):</a:t>
            </a:r>
          </a:p>
          <a:p>
            <a:r>
              <a:rPr lang="en-GB" dirty="0" smtClean="0"/>
              <a:t>Variable values to establish thresholds</a:t>
            </a:r>
          </a:p>
          <a:p>
            <a:r>
              <a:rPr lang="en-GB" dirty="0" smtClean="0"/>
              <a:t>Nominal/Non-nominal thresholds are an adaptive function of recent traffic levels</a:t>
            </a:r>
          </a:p>
          <a:p>
            <a:r>
              <a:rPr lang="en-US" dirty="0" smtClean="0"/>
              <a:t>Instead </a:t>
            </a:r>
            <a:r>
              <a:rPr lang="en-US" dirty="0"/>
              <a:t>of a horizontal line (fixed value), the disruption threshold adapts according to the recent trends in traffic.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red line is the disruption threshold, defined as the 20th percentile of the daily traffic considering the previous 60 days.</a:t>
            </a:r>
            <a:endParaRPr lang="en-GB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025" y="1394460"/>
            <a:ext cx="6376738" cy="436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2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/ DISCUSSION</a:t>
            </a:r>
            <a:br>
              <a:rPr lang="en-GB" dirty="0" smtClean="0"/>
            </a:br>
            <a:r>
              <a:rPr lang="en-GB" sz="2000" dirty="0"/>
              <a:t>Network Level </a:t>
            </a:r>
            <a:r>
              <a:rPr lang="en-GB" sz="2000" dirty="0" smtClean="0"/>
              <a:t>Assessment with open data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48843"/>
          </a:xfrm>
        </p:spPr>
        <p:txBody>
          <a:bodyPr>
            <a:normAutofit/>
          </a:bodyPr>
          <a:lstStyle/>
          <a:p>
            <a:r>
              <a:rPr lang="en-GB" dirty="0" smtClean="0"/>
              <a:t>Same method applies to other regions, and </a:t>
            </a:r>
            <a:r>
              <a:rPr lang="en-GB" dirty="0"/>
              <a:t>r</a:t>
            </a:r>
            <a:r>
              <a:rPr lang="en-GB" dirty="0" smtClean="0"/>
              <a:t>eveals different disruption levels, allows comparison between different regions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974468"/>
            <a:ext cx="9534651" cy="36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3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RESULTS/DISCUSSION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GB" sz="2800" dirty="0" smtClean="0"/>
          </a:p>
          <a:p>
            <a:r>
              <a:rPr lang="en-US" sz="2800" dirty="0"/>
              <a:t>Europe was hit hardest, both in terms of disrupted days and the total resilience </a:t>
            </a:r>
            <a:r>
              <a:rPr lang="en-US" sz="2800" dirty="0" smtClean="0"/>
              <a:t>impact</a:t>
            </a:r>
          </a:p>
          <a:p>
            <a:endParaRPr lang="en-US" sz="2800" dirty="0"/>
          </a:p>
          <a:p>
            <a:endParaRPr lang="en-GB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733" y="1257300"/>
            <a:ext cx="6325148" cy="388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8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RESULTS / DISCUSSION</a:t>
            </a:r>
            <a:br>
              <a:rPr lang="en-GB" dirty="0" smtClean="0"/>
            </a:br>
            <a:r>
              <a:rPr lang="en-GB" sz="2000" dirty="0"/>
              <a:t>Traffic </a:t>
            </a:r>
            <a:r>
              <a:rPr lang="en-GB" sz="2000" dirty="0" smtClean="0"/>
              <a:t>Development and COVID-19 with open data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With </a:t>
            </a:r>
            <a:r>
              <a:rPr lang="en-US" dirty="0"/>
              <a:t>a view to link this to the driver of the policy decision-making, the next step investigates the relationship between the regional infection rate</a:t>
            </a:r>
            <a:r>
              <a:rPr lang="en-GB" dirty="0"/>
              <a:t> </a:t>
            </a:r>
            <a:r>
              <a:rPr lang="en-GB" dirty="0" smtClean="0"/>
              <a:t>progress with open data.</a:t>
            </a:r>
          </a:p>
          <a:p>
            <a:r>
              <a:rPr lang="en-US" dirty="0" smtClean="0"/>
              <a:t>The </a:t>
            </a:r>
            <a:r>
              <a:rPr lang="en-US" dirty="0"/>
              <a:t>following example shows the observed departure traffic in Brazil and its destinations. Traffic to the United States and Europe form a small share of the international traffic. Other traffic includes traffic to </a:t>
            </a:r>
            <a:r>
              <a:rPr lang="en-US" dirty="0" smtClean="0"/>
              <a:t>South American countries.</a:t>
            </a:r>
          </a:p>
          <a:p>
            <a:r>
              <a:rPr lang="en-US" dirty="0"/>
              <a:t>The steady increase of death cases increased as of late January 2021 and resulted in a stronger reduction of travel, both for domestic and international traffic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564" y="1296834"/>
            <a:ext cx="7315447" cy="457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2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/ DISCUSSION</a:t>
            </a:r>
            <a:br>
              <a:rPr lang="en-GB" dirty="0" smtClean="0"/>
            </a:br>
            <a:r>
              <a:rPr lang="en-GB" sz="2000" dirty="0"/>
              <a:t>Airport Level Connectivity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share of national traffic at </a:t>
            </a:r>
            <a:r>
              <a:rPr lang="en-US" dirty="0" smtClean="0"/>
              <a:t>Atlanta (KATL) </a:t>
            </a:r>
            <a:r>
              <a:rPr lang="en-US" dirty="0"/>
              <a:t>remained fairly stable ranging around 80</a:t>
            </a:r>
            <a:r>
              <a:rPr lang="en-US" dirty="0" smtClean="0"/>
              <a:t>%.</a:t>
            </a:r>
          </a:p>
          <a:p>
            <a:endParaRPr lang="en-US" dirty="0" smtClean="0"/>
          </a:p>
          <a:p>
            <a:r>
              <a:rPr lang="en-US" dirty="0" smtClean="0"/>
              <a:t>London </a:t>
            </a:r>
            <a:r>
              <a:rPr lang="en-US" dirty="0"/>
              <a:t>Heathrow (EGLL) showed a different </a:t>
            </a:r>
            <a:r>
              <a:rPr lang="en-US" dirty="0" err="1"/>
              <a:t>behaviour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For </a:t>
            </a:r>
            <a:r>
              <a:rPr lang="en-US" dirty="0" err="1" smtClean="0"/>
              <a:t>Guarlhos</a:t>
            </a:r>
            <a:r>
              <a:rPr lang="en-US" dirty="0" smtClean="0"/>
              <a:t> (SBGR) The </a:t>
            </a:r>
            <a:r>
              <a:rPr lang="en-US" dirty="0"/>
              <a:t>importance of local traffic (intra-Brazil) can be seen in the increase of the share of regional departures while the number of international departures reduced</a:t>
            </a:r>
            <a:endParaRPr lang="en-GB" dirty="0"/>
          </a:p>
        </p:txBody>
      </p:sp>
      <p:grpSp>
        <p:nvGrpSpPr>
          <p:cNvPr id="15" name="Group 14"/>
          <p:cNvGrpSpPr/>
          <p:nvPr/>
        </p:nvGrpSpPr>
        <p:grpSpPr>
          <a:xfrm>
            <a:off x="6254496" y="36577"/>
            <a:ext cx="4946904" cy="6806364"/>
            <a:chOff x="6254496" y="36577"/>
            <a:chExt cx="4946904" cy="680636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496" y="36577"/>
              <a:ext cx="4946904" cy="228098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496" y="2317557"/>
              <a:ext cx="4946904" cy="228098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496" y="4598537"/>
              <a:ext cx="4946904" cy="22444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180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 AND FUTURE 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methodologies can </a:t>
            </a:r>
            <a:r>
              <a:rPr lang="en-US" dirty="0"/>
              <a:t>be </a:t>
            </a:r>
            <a:r>
              <a:rPr lang="en-US" b="1" dirty="0"/>
              <a:t>useful to support the monitoring of the recovery levels </a:t>
            </a:r>
            <a:r>
              <a:rPr lang="en-US" dirty="0"/>
              <a:t>across the globe. It complements the toolbox for policy makers and strategic </a:t>
            </a:r>
            <a:r>
              <a:rPr lang="en-US" dirty="0" smtClean="0"/>
              <a:t>planers.</a:t>
            </a:r>
          </a:p>
          <a:p>
            <a:r>
              <a:rPr lang="en-US" dirty="0"/>
              <a:t>The regional comparison of Brazil, Europe, and the United States revealed </a:t>
            </a:r>
            <a:r>
              <a:rPr lang="en-US" dirty="0" smtClean="0"/>
              <a:t>different </a:t>
            </a:r>
            <a:r>
              <a:rPr lang="en-US" dirty="0"/>
              <a:t>patterns on both the national/regional level and the local airport level. </a:t>
            </a:r>
            <a:endParaRPr lang="en-US" dirty="0" smtClean="0"/>
          </a:p>
          <a:p>
            <a:r>
              <a:rPr lang="en-US" dirty="0"/>
              <a:t>The paper demonstrates the feasibility to </a:t>
            </a:r>
            <a:r>
              <a:rPr lang="en-US" b="1" dirty="0"/>
              <a:t>refine the existing body of knowledge on resilience</a:t>
            </a:r>
            <a:r>
              <a:rPr lang="en-US" dirty="0"/>
              <a:t> and adapt the concept to air transport network </a:t>
            </a:r>
            <a:r>
              <a:rPr lang="en-US" dirty="0" smtClean="0"/>
              <a:t>assessments.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122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 AND FUTURE 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key aspect of the work presented is the </a:t>
            </a:r>
            <a:r>
              <a:rPr lang="en-US" b="1" dirty="0"/>
              <a:t>use of open data </a:t>
            </a:r>
            <a:r>
              <a:rPr lang="en-US" dirty="0"/>
              <a:t>as no public global data set on air traffic exists</a:t>
            </a:r>
            <a:r>
              <a:rPr lang="en-US" dirty="0" smtClean="0"/>
              <a:t>.</a:t>
            </a:r>
          </a:p>
          <a:p>
            <a:r>
              <a:rPr lang="en-US" dirty="0"/>
              <a:t>The combination of different open source data sets identified a need for a wider community </a:t>
            </a:r>
            <a:r>
              <a:rPr lang="en-US" dirty="0" smtClean="0"/>
              <a:t>discussion</a:t>
            </a:r>
          </a:p>
          <a:p>
            <a:r>
              <a:rPr lang="en-US" dirty="0"/>
              <a:t>The use of pattern recognition or clustering techniques may help to augment the association of tracked flights in future </a:t>
            </a:r>
            <a:r>
              <a:rPr lang="en-US" dirty="0" smtClean="0"/>
              <a:t>work</a:t>
            </a:r>
          </a:p>
          <a:p>
            <a:r>
              <a:rPr lang="en-US" dirty="0" smtClean="0"/>
              <a:t>Reproducible </a:t>
            </a:r>
            <a:r>
              <a:rPr lang="en-US" dirty="0"/>
              <a:t>research </a:t>
            </a:r>
            <a:r>
              <a:rPr lang="en-US" dirty="0" smtClean="0"/>
              <a:t>approach: </a:t>
            </a:r>
            <a:r>
              <a:rPr lang="en-US" dirty="0"/>
              <a:t>Interested practitioners and researchers are able to access the underlying data and validate the 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93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429" y="3763208"/>
            <a:ext cx="4620768" cy="1828800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dirty="0" smtClean="0"/>
              <a:t>Fabio L. C. Barbosa, MSc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dirty="0" err="1" smtClean="0"/>
              <a:t>Subdepartment</a:t>
            </a:r>
            <a:r>
              <a:rPr lang="en-GB" dirty="0" smtClean="0"/>
              <a:t> of Operations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dirty="0" smtClean="0"/>
              <a:t>DECEA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dirty="0" smtClean="0"/>
              <a:t>Rio de Janeiro, Brazil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dirty="0" smtClean="0"/>
              <a:t>barbosaflcb@fab.mil.br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3763208"/>
            <a:ext cx="4620768" cy="1828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dirty="0" smtClean="0"/>
              <a:t>Rainer </a:t>
            </a:r>
            <a:r>
              <a:rPr lang="en-GB" dirty="0" err="1" smtClean="0"/>
              <a:t>Koelle</a:t>
            </a:r>
            <a:r>
              <a:rPr lang="en-GB" dirty="0" smtClean="0"/>
              <a:t>, PhD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dirty="0" smtClean="0"/>
              <a:t>Performance Review Unit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dirty="0" smtClean="0"/>
              <a:t>EUROCONTROL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dirty="0" smtClean="0"/>
              <a:t>Brussels, Belgium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dirty="0" smtClean="0"/>
              <a:t>rainer.koelle@eurocontrol.int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584" y="5556335"/>
            <a:ext cx="762000" cy="840005"/>
          </a:xfrm>
          <a:prstGeom prst="rect">
            <a:avLst/>
          </a:prstGeom>
        </p:spPr>
      </p:pic>
      <p:pic>
        <p:nvPicPr>
          <p:cNvPr id="1026" name="Picture 2" descr="https://www.decea.mil.br/static/assets/images/dom-dece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31" y="5556335"/>
            <a:ext cx="669164" cy="80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5"/>
            <a:ext cx="10515600" cy="8967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dirty="0" smtClean="0"/>
              <a:t>Paper source:</a:t>
            </a:r>
          </a:p>
          <a:p>
            <a:pPr marL="0" indent="0">
              <a:buNone/>
            </a:pPr>
            <a:r>
              <a:rPr lang="en-GB" sz="2400" dirty="0" smtClean="0"/>
              <a:t>https</a:t>
            </a:r>
            <a:r>
              <a:rPr lang="en-GB" sz="2400" dirty="0"/>
              <a:t>://github.com/rainer-rq-koelle/paper-2021-DASC-COVID19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985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0261"/>
            <a:ext cx="10515600" cy="1325563"/>
          </a:xfrm>
        </p:spPr>
        <p:txBody>
          <a:bodyPr/>
          <a:lstStyle/>
          <a:p>
            <a:r>
              <a:rPr lang="en-GB" dirty="0" smtClean="0"/>
              <a:t>ACKNOWLEDGEMENTS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6522" y="1772892"/>
            <a:ext cx="4620768" cy="182880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2400" dirty="0" smtClean="0"/>
              <a:t>Fabio L. C. Barbosa, MSc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sz="2400" dirty="0" smtClean="0"/>
              <a:t>Rainer Koelle, PhD</a:t>
            </a:r>
            <a:endParaRPr lang="en-GB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772892"/>
            <a:ext cx="4145280" cy="1274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2400" dirty="0" smtClean="0"/>
              <a:t>Co-author / joint paper &amp; bi-lateral cooperation of DECEA and EUROCONTROL</a:t>
            </a:r>
            <a:endParaRPr 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9813" y="1911397"/>
            <a:ext cx="762000" cy="840005"/>
          </a:xfrm>
          <a:prstGeom prst="rect">
            <a:avLst/>
          </a:prstGeom>
        </p:spPr>
      </p:pic>
      <p:pic>
        <p:nvPicPr>
          <p:cNvPr id="1026" name="Picture 2" descr="https://www.decea.mil.br/static/assets/images/dom-dece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36" y="1947070"/>
            <a:ext cx="669164" cy="80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3344093"/>
            <a:ext cx="4858512" cy="14387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The authors would like to thank all contributors and individuals supporting the effort of building an open data environment for air transportation and air navigation related research at ouraiports.com and </a:t>
            </a:r>
            <a:r>
              <a:rPr lang="en-US" sz="2400" dirty="0" err="1"/>
              <a:t>Opensky</a:t>
            </a:r>
            <a:r>
              <a:rPr lang="en-US" sz="2400" dirty="0"/>
              <a:t>-Network</a:t>
            </a:r>
            <a:r>
              <a:rPr lang="en-US" sz="2400" dirty="0" smtClean="0"/>
              <a:t>.</a:t>
            </a:r>
          </a:p>
        </p:txBody>
      </p:sp>
      <p:pic>
        <p:nvPicPr>
          <p:cNvPr id="2050" name="Picture 2" descr="https://opensky-network.org/images/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650" y="5178741"/>
            <a:ext cx="26003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85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 </a:t>
            </a:r>
            <a:r>
              <a:rPr lang="en-GB" dirty="0"/>
              <a:t>/</a:t>
            </a:r>
            <a:r>
              <a:rPr lang="en-GB" dirty="0" smtClean="0"/>
              <a:t> BACKGROUND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28360" cy="4309999"/>
          </a:xfrm>
        </p:spPr>
        <p:txBody>
          <a:bodyPr>
            <a:normAutofit/>
          </a:bodyPr>
          <a:lstStyle/>
          <a:p>
            <a:r>
              <a:rPr lang="en-GB" dirty="0" smtClean="0"/>
              <a:t>Until 2019, the challenge was how to accommodate the increasing air transport demand into the ATM capacity.</a:t>
            </a:r>
          </a:p>
          <a:p>
            <a:r>
              <a:rPr lang="en-GB" dirty="0" smtClean="0"/>
              <a:t>COVID-19 posed a different, inverted situation: how to deal with insufficient demand?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206" y="758782"/>
            <a:ext cx="3954202" cy="5643790"/>
          </a:xfrm>
          <a:prstGeom prst="rect">
            <a:avLst/>
          </a:prstGeom>
        </p:spPr>
      </p:pic>
      <p:pic>
        <p:nvPicPr>
          <p:cNvPr id="1028" name="Picture 4" descr="red and white flower petal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5" r="18397"/>
          <a:stretch/>
        </p:blipFill>
        <p:spPr bwMode="auto">
          <a:xfrm>
            <a:off x="7311206" y="1825625"/>
            <a:ext cx="3956167" cy="3556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38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 / BACKGROUND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74464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COVID-19 impact: an unprecedented crisis in air transport.</a:t>
            </a:r>
          </a:p>
          <a:p>
            <a:r>
              <a:rPr lang="en-GB" dirty="0" smtClean="0"/>
              <a:t>The notion of resilience gains a renewed interest and needs to be revisited to encapsulate the new scenario. Previous approaches include:</a:t>
            </a:r>
          </a:p>
          <a:p>
            <a:pPr lvl="1"/>
            <a:r>
              <a:rPr lang="en-GB" dirty="0" smtClean="0"/>
              <a:t>EUROCONTROL (2009)</a:t>
            </a:r>
          </a:p>
          <a:p>
            <a:pPr lvl="1"/>
            <a:r>
              <a:rPr lang="en-GB" dirty="0" err="1" smtClean="0"/>
              <a:t>Gluchshenko</a:t>
            </a:r>
            <a:r>
              <a:rPr lang="en-GB" dirty="0" smtClean="0"/>
              <a:t> (2012)</a:t>
            </a:r>
          </a:p>
          <a:p>
            <a:pPr lvl="1"/>
            <a:r>
              <a:rPr lang="en-GB" dirty="0" smtClean="0"/>
              <a:t>Project Resilience2050 (2015)</a:t>
            </a:r>
          </a:p>
          <a:p>
            <a:pPr lvl="1"/>
            <a:r>
              <a:rPr lang="en-GB" dirty="0" err="1" smtClean="0"/>
              <a:t>Koelle</a:t>
            </a:r>
            <a:r>
              <a:rPr lang="en-GB" dirty="0" smtClean="0"/>
              <a:t> (2015)</a:t>
            </a:r>
          </a:p>
          <a:p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5312664" y="2103120"/>
            <a:ext cx="6396781" cy="3506119"/>
            <a:chOff x="5312664" y="2103120"/>
            <a:chExt cx="6396781" cy="3506119"/>
          </a:xfrm>
        </p:grpSpPr>
        <p:pic>
          <p:nvPicPr>
            <p:cNvPr id="4" name="Picture 3" title="ICAO(2021)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7"/>
            <a:stretch/>
          </p:blipFill>
          <p:spPr>
            <a:xfrm>
              <a:off x="5312664" y="2103120"/>
              <a:ext cx="6396781" cy="328269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0164109" y="5331744"/>
              <a:ext cx="1467059" cy="277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smtClean="0"/>
                <a:t>Source: ICAO(2021)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0642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683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INTRO / BACKGROUND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</a:rPr>
              <a:t>The current paper contributes to: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Provide a </a:t>
            </a:r>
            <a:r>
              <a:rPr lang="en-GB" b="1" dirty="0" smtClean="0">
                <a:solidFill>
                  <a:schemeClr val="bg1"/>
                </a:solidFill>
              </a:rPr>
              <a:t>conceptualisation </a:t>
            </a:r>
            <a:r>
              <a:rPr lang="en-GB" dirty="0" smtClean="0">
                <a:solidFill>
                  <a:schemeClr val="bg1"/>
                </a:solidFill>
              </a:rPr>
              <a:t>of the COVID-19 impact on air transportation as a </a:t>
            </a:r>
            <a:r>
              <a:rPr lang="en-GB" b="1" dirty="0" smtClean="0">
                <a:solidFill>
                  <a:schemeClr val="bg1"/>
                </a:solidFill>
              </a:rPr>
              <a:t>resilience problem</a:t>
            </a:r>
            <a:r>
              <a:rPr lang="en-GB" dirty="0" smtClean="0">
                <a:solidFill>
                  <a:schemeClr val="bg1"/>
                </a:solidFill>
              </a:rPr>
              <a:t>;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Propose a </a:t>
            </a:r>
            <a:r>
              <a:rPr lang="en-GB" b="1" dirty="0" smtClean="0">
                <a:solidFill>
                  <a:schemeClr val="bg1"/>
                </a:solidFill>
              </a:rPr>
              <a:t>novel methodology to describe disruption, transformation, and recovery phenomena </a:t>
            </a:r>
            <a:r>
              <a:rPr lang="en-GB" dirty="0" smtClean="0">
                <a:solidFill>
                  <a:schemeClr val="bg1"/>
                </a:solidFill>
              </a:rPr>
              <a:t>of the air transport network;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Identify patterns and/or </a:t>
            </a:r>
            <a:r>
              <a:rPr lang="en-GB" b="1" dirty="0" smtClean="0">
                <a:solidFill>
                  <a:schemeClr val="bg1"/>
                </a:solidFill>
              </a:rPr>
              <a:t>measures to describe and quantify/evaluate the level of impact of COVID-19 on air transport </a:t>
            </a:r>
            <a:r>
              <a:rPr lang="en-GB" dirty="0" smtClean="0">
                <a:solidFill>
                  <a:schemeClr val="bg1"/>
                </a:solidFill>
              </a:rPr>
              <a:t>and the level of recovery </a:t>
            </a:r>
            <a:r>
              <a:rPr lang="en-GB" b="1" dirty="0" smtClean="0">
                <a:solidFill>
                  <a:schemeClr val="bg1"/>
                </a:solidFill>
              </a:rPr>
              <a:t>based on open data</a:t>
            </a:r>
            <a:r>
              <a:rPr lang="en-GB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090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METHOD/MATERIALS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</a:rPr>
              <a:t>Use of public, open data and tools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Opensky-Network.org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Ourairports.com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Flanders Maritime Institute</a:t>
            </a:r>
          </a:p>
          <a:p>
            <a:pPr lvl="1"/>
            <a:r>
              <a:rPr lang="en-GB" dirty="0" err="1" smtClean="0">
                <a:solidFill>
                  <a:schemeClr val="bg1"/>
                </a:solidFill>
              </a:rPr>
              <a:t>Rstudio</a:t>
            </a:r>
            <a:r>
              <a:rPr lang="en-GB" dirty="0" smtClean="0">
                <a:solidFill>
                  <a:schemeClr val="bg1"/>
                </a:solidFill>
              </a:rPr>
              <a:t> and R packages (Markdown, </a:t>
            </a:r>
            <a:r>
              <a:rPr lang="en-GB" dirty="0" err="1" smtClean="0">
                <a:solidFill>
                  <a:schemeClr val="bg1"/>
                </a:solidFill>
              </a:rPr>
              <a:t>Knitr</a:t>
            </a:r>
            <a:r>
              <a:rPr lang="en-GB" dirty="0" smtClean="0">
                <a:solidFill>
                  <a:schemeClr val="bg1"/>
                </a:solidFill>
              </a:rPr>
              <a:t>, </a:t>
            </a:r>
            <a:r>
              <a:rPr lang="en-GB" dirty="0" err="1" smtClean="0">
                <a:solidFill>
                  <a:schemeClr val="bg1"/>
                </a:solidFill>
              </a:rPr>
              <a:t>Ggplot</a:t>
            </a:r>
            <a:r>
              <a:rPr lang="en-GB" dirty="0" smtClean="0">
                <a:solidFill>
                  <a:schemeClr val="bg1"/>
                </a:solidFill>
              </a:rPr>
              <a:t>, etc.)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GitHub repository</a:t>
            </a:r>
          </a:p>
          <a:p>
            <a:pPr lvl="1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44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APPROACH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2784" y="1825625"/>
            <a:ext cx="5568696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Global flight data (monthly files</a:t>
            </a:r>
            <a:r>
              <a:rPr lang="en-GB" dirty="0" smtClean="0"/>
              <a:t>, available at </a:t>
            </a:r>
            <a:r>
              <a:rPr lang="en-GB" dirty="0">
                <a:hlinkClick r:id="rId2"/>
              </a:rPr>
              <a:t>https://zenodo.org/record/5092947#.</a:t>
            </a:r>
            <a:r>
              <a:rPr lang="en-GB" dirty="0" smtClean="0">
                <a:hlinkClick r:id="rId2"/>
              </a:rPr>
              <a:t>YRO5s4gzaMo</a:t>
            </a:r>
            <a:r>
              <a:rPr lang="en-GB" dirty="0" smtClean="0"/>
              <a:t> )</a:t>
            </a:r>
            <a:endParaRPr lang="en-GB" dirty="0" smtClean="0"/>
          </a:p>
          <a:p>
            <a:r>
              <a:rPr lang="en-GB" dirty="0" smtClean="0"/>
              <a:t>Geo-referencing of non-associated departure/destination aerodromes</a:t>
            </a:r>
          </a:p>
          <a:p>
            <a:r>
              <a:rPr lang="en-GB" dirty="0" smtClean="0"/>
              <a:t>“commercial” traffic ~ removal of light-types (piston engine) and helicopters</a:t>
            </a:r>
          </a:p>
          <a:p>
            <a:r>
              <a:rPr lang="en-GB" dirty="0" smtClean="0"/>
              <a:t>Use-case analysis for Brazil, Europe, and United States</a:t>
            </a:r>
          </a:p>
          <a:p>
            <a:r>
              <a:rPr lang="en-GB" dirty="0" smtClean="0"/>
              <a:t>Paper &amp; reproducibility (code, data available via </a:t>
            </a:r>
            <a:r>
              <a:rPr lang="en-GB" dirty="0" err="1" smtClean="0"/>
              <a:t>github</a:t>
            </a:r>
            <a:r>
              <a:rPr lang="en-GB" dirty="0" smtClean="0"/>
              <a:t>)</a:t>
            </a:r>
          </a:p>
          <a:p>
            <a:endParaRPr lang="en-GB" dirty="0"/>
          </a:p>
        </p:txBody>
      </p:sp>
      <p:sp>
        <p:nvSpPr>
          <p:cNvPr id="4" name="Can 3"/>
          <p:cNvSpPr/>
          <p:nvPr/>
        </p:nvSpPr>
        <p:spPr>
          <a:xfrm>
            <a:off x="675962" y="1825625"/>
            <a:ext cx="1392936" cy="150279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OSN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981775" y="1846408"/>
            <a:ext cx="2734056" cy="1722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Data cleaning &amp; geo-referencing</a:t>
            </a:r>
            <a:endParaRPr lang="en-GB" dirty="0"/>
          </a:p>
        </p:txBody>
      </p:sp>
      <p:sp>
        <p:nvSpPr>
          <p:cNvPr id="6" name="Rounded Rectangle 5"/>
          <p:cNvSpPr/>
          <p:nvPr/>
        </p:nvSpPr>
        <p:spPr>
          <a:xfrm>
            <a:off x="2981775" y="4180540"/>
            <a:ext cx="2734056" cy="521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Assessment</a:t>
            </a:r>
            <a:endParaRPr lang="en-GB" dirty="0"/>
          </a:p>
        </p:txBody>
      </p:sp>
      <p:sp>
        <p:nvSpPr>
          <p:cNvPr id="7" name="Rounded Rectangle 6"/>
          <p:cNvSpPr/>
          <p:nvPr/>
        </p:nvSpPr>
        <p:spPr>
          <a:xfrm>
            <a:off x="2981775" y="5313634"/>
            <a:ext cx="2734056" cy="521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Results &amp; reproducibility</a:t>
            </a:r>
            <a:endParaRPr lang="en-GB" dirty="0"/>
          </a:p>
        </p:txBody>
      </p:sp>
      <p:sp>
        <p:nvSpPr>
          <p:cNvPr id="9" name="Can 8"/>
          <p:cNvSpPr/>
          <p:nvPr/>
        </p:nvSpPr>
        <p:spPr>
          <a:xfrm>
            <a:off x="1372430" y="3380785"/>
            <a:ext cx="969264" cy="7240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EEZ</a:t>
            </a:r>
          </a:p>
        </p:txBody>
      </p:sp>
      <p:sp>
        <p:nvSpPr>
          <p:cNvPr id="8" name="Can 7"/>
          <p:cNvSpPr/>
          <p:nvPr/>
        </p:nvSpPr>
        <p:spPr>
          <a:xfrm>
            <a:off x="326898" y="3380785"/>
            <a:ext cx="969264" cy="7240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Airport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410691" y="2244436"/>
            <a:ext cx="382801" cy="1136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Arrow 10"/>
          <p:cNvSpPr/>
          <p:nvPr/>
        </p:nvSpPr>
        <p:spPr>
          <a:xfrm rot="5400000">
            <a:off x="4115838" y="3306422"/>
            <a:ext cx="382801" cy="1136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Arrow 11"/>
          <p:cNvSpPr/>
          <p:nvPr/>
        </p:nvSpPr>
        <p:spPr>
          <a:xfrm rot="5400000">
            <a:off x="4115837" y="4439516"/>
            <a:ext cx="382801" cy="1136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42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768" y="675530"/>
            <a:ext cx="9235440" cy="570698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18104" y="329184"/>
            <a:ext cx="1506643" cy="6318504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endParaRPr lang="en-GB" dirty="0" smtClean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Increasing rate of ADS-B equipage, particularly in the US (</a:t>
            </a:r>
            <a:r>
              <a:rPr lang="en-GB" dirty="0" err="1" smtClean="0">
                <a:solidFill>
                  <a:schemeClr val="tx1"/>
                </a:solidFill>
              </a:rPr>
              <a:t>NextGen</a:t>
            </a:r>
            <a:r>
              <a:rPr lang="en-GB" dirty="0" smtClean="0">
                <a:solidFill>
                  <a:schemeClr val="tx1"/>
                </a:solidFill>
              </a:rPr>
              <a:t> mandate)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622630" y="329184"/>
            <a:ext cx="1362066" cy="488289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 smtClean="0">
                <a:solidFill>
                  <a:schemeClr val="tx1"/>
                </a:solidFill>
              </a:rPr>
              <a:t>Peak        104k</a:t>
            </a:r>
          </a:p>
          <a:p>
            <a:endParaRPr lang="en-GB" sz="1600" dirty="0">
              <a:solidFill>
                <a:schemeClr val="tx1"/>
              </a:solidFill>
            </a:endParaRPr>
          </a:p>
          <a:p>
            <a:endParaRPr lang="en-GB" sz="1600" dirty="0" smtClean="0">
              <a:solidFill>
                <a:schemeClr val="tx1"/>
              </a:solidFill>
            </a:endParaRPr>
          </a:p>
          <a:p>
            <a:endParaRPr lang="en-GB" sz="1600" dirty="0">
              <a:solidFill>
                <a:schemeClr val="tx1"/>
              </a:solidFill>
            </a:endParaRPr>
          </a:p>
          <a:p>
            <a:endParaRPr lang="en-GB" sz="1600" dirty="0" smtClean="0">
              <a:solidFill>
                <a:schemeClr val="tx1"/>
              </a:solidFill>
            </a:endParaRPr>
          </a:p>
          <a:p>
            <a:endParaRPr lang="en-GB" sz="1600" dirty="0">
              <a:solidFill>
                <a:schemeClr val="tx1"/>
              </a:solidFill>
            </a:endParaRPr>
          </a:p>
          <a:p>
            <a:pPr algn="r"/>
            <a:endParaRPr lang="en-GB" sz="1600" dirty="0" smtClean="0">
              <a:solidFill>
                <a:schemeClr val="tx1"/>
              </a:solidFill>
            </a:endParaRPr>
          </a:p>
          <a:p>
            <a:pPr algn="r"/>
            <a:r>
              <a:rPr lang="en-GB" sz="1600" dirty="0" smtClean="0">
                <a:solidFill>
                  <a:schemeClr val="tx1"/>
                </a:solidFill>
              </a:rPr>
              <a:t>Med</a:t>
            </a:r>
          </a:p>
          <a:p>
            <a:pPr algn="r"/>
            <a:r>
              <a:rPr lang="en-GB" sz="1600" dirty="0" smtClean="0">
                <a:solidFill>
                  <a:schemeClr val="tx1"/>
                </a:solidFill>
              </a:rPr>
              <a:t>88k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622630" y="5212080"/>
            <a:ext cx="1362066" cy="143560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Data outage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Sep 22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984696" y="329184"/>
            <a:ext cx="1421944" cy="631850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 dirty="0" smtClean="0">
              <a:solidFill>
                <a:schemeClr val="tx1"/>
              </a:solidFill>
            </a:endParaRPr>
          </a:p>
          <a:p>
            <a:endParaRPr lang="en-GB" sz="1600" dirty="0">
              <a:solidFill>
                <a:schemeClr val="tx1"/>
              </a:solidFill>
            </a:endParaRPr>
          </a:p>
          <a:p>
            <a:endParaRPr lang="en-GB" sz="1600" dirty="0" smtClean="0">
              <a:solidFill>
                <a:schemeClr val="tx1"/>
              </a:solidFill>
            </a:endParaRPr>
          </a:p>
          <a:p>
            <a:endParaRPr lang="en-GB" sz="1600" dirty="0">
              <a:solidFill>
                <a:schemeClr val="tx1"/>
              </a:solidFill>
            </a:endParaRPr>
          </a:p>
          <a:p>
            <a:endParaRPr lang="en-GB" sz="1600" dirty="0" smtClean="0">
              <a:solidFill>
                <a:schemeClr val="tx1"/>
              </a:solidFill>
            </a:endParaRPr>
          </a:p>
          <a:p>
            <a:endParaRPr lang="en-GB" sz="1600" dirty="0">
              <a:solidFill>
                <a:schemeClr val="tx1"/>
              </a:solidFill>
            </a:endParaRPr>
          </a:p>
          <a:p>
            <a:endParaRPr lang="en-GB" sz="1600" dirty="0" smtClean="0">
              <a:solidFill>
                <a:schemeClr val="tx1"/>
              </a:solidFill>
            </a:endParaRPr>
          </a:p>
          <a:p>
            <a:endParaRPr lang="en-GB" sz="1600" dirty="0">
              <a:solidFill>
                <a:schemeClr val="tx1"/>
              </a:solidFill>
            </a:endParaRPr>
          </a:p>
          <a:p>
            <a:endParaRPr lang="en-GB" sz="1600" dirty="0" smtClean="0">
              <a:solidFill>
                <a:schemeClr val="tx1"/>
              </a:solidFill>
            </a:endParaRPr>
          </a:p>
          <a:p>
            <a:endParaRPr lang="en-GB" sz="1600" dirty="0">
              <a:solidFill>
                <a:schemeClr val="tx1"/>
              </a:solidFill>
            </a:endParaRPr>
          </a:p>
          <a:p>
            <a:endParaRPr lang="en-GB" sz="1600" dirty="0" smtClean="0">
              <a:solidFill>
                <a:schemeClr val="tx1"/>
              </a:solidFill>
            </a:endParaRPr>
          </a:p>
          <a:p>
            <a:endParaRPr lang="en-GB" sz="1600" dirty="0">
              <a:solidFill>
                <a:schemeClr val="tx1"/>
              </a:solidFill>
            </a:endParaRPr>
          </a:p>
          <a:p>
            <a:endParaRPr lang="en-GB" sz="1600" dirty="0" smtClean="0">
              <a:solidFill>
                <a:schemeClr val="tx1"/>
              </a:solidFill>
            </a:endParaRPr>
          </a:p>
          <a:p>
            <a:endParaRPr lang="en-GB" sz="1600" dirty="0">
              <a:solidFill>
                <a:schemeClr val="tx1"/>
              </a:solidFill>
            </a:endParaRPr>
          </a:p>
          <a:p>
            <a:endParaRPr lang="en-GB" sz="1600" dirty="0" smtClean="0">
              <a:solidFill>
                <a:schemeClr val="tx1"/>
              </a:solidFill>
            </a:endParaRPr>
          </a:p>
          <a:p>
            <a:endParaRPr lang="en-GB" sz="1600" dirty="0">
              <a:solidFill>
                <a:schemeClr val="tx1"/>
              </a:solidFill>
            </a:endParaRPr>
          </a:p>
          <a:p>
            <a:r>
              <a:rPr lang="en-GB" sz="1600" dirty="0" smtClean="0">
                <a:solidFill>
                  <a:schemeClr val="tx1"/>
                </a:solidFill>
              </a:rPr>
              <a:t>COVID-19 main disruptions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406640" y="329184"/>
            <a:ext cx="2807208" cy="631850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600" dirty="0">
              <a:solidFill>
                <a:schemeClr val="tx1"/>
              </a:solidFill>
            </a:endParaRPr>
          </a:p>
          <a:p>
            <a:endParaRPr lang="en-GB" sz="1600" dirty="0" smtClean="0">
              <a:solidFill>
                <a:schemeClr val="tx1"/>
              </a:solidFill>
            </a:endParaRPr>
          </a:p>
          <a:p>
            <a:endParaRPr lang="en-GB" sz="1600" dirty="0">
              <a:solidFill>
                <a:schemeClr val="tx1"/>
              </a:solidFill>
            </a:endParaRPr>
          </a:p>
          <a:p>
            <a:endParaRPr lang="en-GB" sz="1600" dirty="0" smtClean="0">
              <a:solidFill>
                <a:schemeClr val="tx1"/>
              </a:solidFill>
            </a:endParaRPr>
          </a:p>
          <a:p>
            <a:endParaRPr lang="en-GB" sz="1600" dirty="0">
              <a:solidFill>
                <a:schemeClr val="tx1"/>
              </a:solidFill>
            </a:endParaRPr>
          </a:p>
          <a:p>
            <a:endParaRPr lang="en-GB" sz="1600" dirty="0" smtClean="0">
              <a:solidFill>
                <a:schemeClr val="tx1"/>
              </a:solidFill>
            </a:endParaRPr>
          </a:p>
          <a:p>
            <a:endParaRPr lang="en-GB" sz="1600" dirty="0">
              <a:solidFill>
                <a:schemeClr val="tx1"/>
              </a:solidFill>
            </a:endParaRPr>
          </a:p>
          <a:p>
            <a:endParaRPr lang="en-GB" sz="1600" dirty="0" smtClean="0">
              <a:solidFill>
                <a:schemeClr val="tx1"/>
              </a:solidFill>
            </a:endParaRPr>
          </a:p>
          <a:p>
            <a:r>
              <a:rPr lang="en-GB" sz="1600" dirty="0" smtClean="0">
                <a:solidFill>
                  <a:schemeClr val="tx1"/>
                </a:solidFill>
              </a:rPr>
              <a:t>Diverse recoveries worldwide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00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METHOD/MATERIALS </a:t>
            </a:r>
            <a:endParaRPr lang="en-GB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10" r="141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Measuring resilience:</a:t>
            </a:r>
          </a:p>
          <a:p>
            <a:endParaRPr lang="en-US" dirty="0" smtClean="0"/>
          </a:p>
          <a:p>
            <a:r>
              <a:rPr lang="en-US" dirty="0" smtClean="0"/>
              <a:t>Resilience can </a:t>
            </a:r>
            <a:r>
              <a:rPr lang="en-US" dirty="0"/>
              <a:t>be conceptually measured as the observed loss in quality of service (performance) over the time to </a:t>
            </a:r>
            <a:r>
              <a:rPr lang="en-US" dirty="0" smtClean="0"/>
              <a:t>recovery for </a:t>
            </a:r>
            <a:r>
              <a:rPr lang="en-US" dirty="0"/>
              <a:t>a certain level of </a:t>
            </a:r>
            <a:r>
              <a:rPr lang="en-US" dirty="0" smtClean="0"/>
              <a:t>disruption.</a:t>
            </a:r>
            <a:endParaRPr lang="en-GB" dirty="0" smtClean="0"/>
          </a:p>
          <a:p>
            <a:r>
              <a:rPr lang="en-GB" dirty="0" smtClean="0"/>
              <a:t>Fixed values to establish thresholds</a:t>
            </a:r>
          </a:p>
          <a:p>
            <a:r>
              <a:rPr lang="en-GB" dirty="0" smtClean="0"/>
              <a:t>Thresholds define nominal and non-nominal (disrupted) scenarios</a:t>
            </a:r>
          </a:p>
          <a:p>
            <a:r>
              <a:rPr lang="en-US" dirty="0"/>
              <a:t>As a </a:t>
            </a:r>
            <a:r>
              <a:rPr lang="en-US" dirty="0" smtClean="0"/>
              <a:t>base-level, the </a:t>
            </a:r>
            <a:r>
              <a:rPr lang="en-US" dirty="0"/>
              <a:t>80th percentile of the observed traffic in the 2nd half of 2019 was chosen</a:t>
            </a:r>
          </a:p>
          <a:p>
            <a:r>
              <a:rPr lang="en-US" dirty="0" smtClean="0"/>
              <a:t>This </a:t>
            </a:r>
            <a:r>
              <a:rPr lang="en-US" dirty="0"/>
              <a:t>paper applies a cut off of -20% from the </a:t>
            </a:r>
            <a:r>
              <a:rPr lang="en-US" dirty="0" smtClean="0"/>
              <a:t>base level </a:t>
            </a:r>
            <a:r>
              <a:rPr lang="en-US" dirty="0"/>
              <a:t>as a threshold to label traffic as disrupted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56016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5498E292CB914BB504456632AA9AB5" ma:contentTypeVersion="12" ma:contentTypeDescription="Create a new document." ma:contentTypeScope="" ma:versionID="3e989606856514c08a92242463eefeb5">
  <xsd:schema xmlns:xsd="http://www.w3.org/2001/XMLSchema" xmlns:xs="http://www.w3.org/2001/XMLSchema" xmlns:p="http://schemas.microsoft.com/office/2006/metadata/properties" xmlns:ns3="bd3bce23-167f-48bb-84c5-70ee2aba8c0b" xmlns:ns4="20952a05-c279-4fc8-a529-ea67457755e2" targetNamespace="http://schemas.microsoft.com/office/2006/metadata/properties" ma:root="true" ma:fieldsID="99f43490acb8392adb9790250799d399" ns3:_="" ns4:_="">
    <xsd:import namespace="bd3bce23-167f-48bb-84c5-70ee2aba8c0b"/>
    <xsd:import namespace="20952a05-c279-4fc8-a529-ea67457755e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bce23-167f-48bb-84c5-70ee2aba8c0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952a05-c279-4fc8-a529-ea67457755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4DFF051-190D-445B-9D93-D0E4409BA4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bce23-167f-48bb-84c5-70ee2aba8c0b"/>
    <ds:schemaRef ds:uri="20952a05-c279-4fc8-a529-ea67457755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9DB1809-A00D-4F87-A3A2-F62B1C5CD7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D88D2A5-6F1C-40E9-920B-A205F20BA3D9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20952a05-c279-4fc8-a529-ea67457755e2"/>
    <ds:schemaRef ds:uri="bd3bce23-167f-48bb-84c5-70ee2aba8c0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1010</Words>
  <Application>Microsoft Office PowerPoint</Application>
  <PresentationFormat>Widescreen</PresentationFormat>
  <Paragraphs>154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Assessing the Global COVID-19 Impact on Air Transport with Open Data</vt:lpstr>
      <vt:lpstr>ACKNOWLEDGEMENTS</vt:lpstr>
      <vt:lpstr>INTRO / BACKGROUND</vt:lpstr>
      <vt:lpstr>INTRO / BACKGROUND</vt:lpstr>
      <vt:lpstr>INTRO / BACKGROUND</vt:lpstr>
      <vt:lpstr>METHOD/MATERIALS</vt:lpstr>
      <vt:lpstr>APPROACH</vt:lpstr>
      <vt:lpstr>PowerPoint Presentation</vt:lpstr>
      <vt:lpstr>METHOD/MATERIALS </vt:lpstr>
      <vt:lpstr>METHOD/MATERIALS </vt:lpstr>
      <vt:lpstr>RESULTS / DISCUSSION Network Level Assessment with open data</vt:lpstr>
      <vt:lpstr>RESULTS/DISCUSSION</vt:lpstr>
      <vt:lpstr>RESULTS / DISCUSSION Traffic Development and COVID-19 with open data</vt:lpstr>
      <vt:lpstr>RESULTS / DISCUSSION Airport Level Connectivity</vt:lpstr>
      <vt:lpstr>CONCLUSION AND FUTURE WORK</vt:lpstr>
      <vt:lpstr>CONCLUSION AND FUTURE WORK</vt:lpstr>
      <vt:lpstr>Contacts</vt:lpstr>
    </vt:vector>
  </TitlesOfParts>
  <Company>EUROCONTROL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the Global COVID-19 Impact on Air Transport with Open Data</dc:title>
  <dc:creator>CARNEIRO BARBOSA Fábio (EXT);rainer.koelle@eurocontrol.int</dc:creator>
  <cp:lastModifiedBy>Fábio (EXT) CARNEIRO BARBOSA</cp:lastModifiedBy>
  <cp:revision>41</cp:revision>
  <dcterms:created xsi:type="dcterms:W3CDTF">2021-08-04T13:38:57Z</dcterms:created>
  <dcterms:modified xsi:type="dcterms:W3CDTF">2021-08-11T13:17:38Z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0x010100155498E292CB914BB504456632AA9AB5</vt:lpwstr>
  </property>
</Properties>
</file>